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6" r:id="rId16"/>
    <p:sldId id="287" r:id="rId17"/>
    <p:sldId id="288" r:id="rId1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890568-DE62-4754-A308-96687A31032F}" type="datetimeFigureOut">
              <a:rPr lang="en-ZA"/>
              <a:pPr>
                <a:defRPr/>
              </a:pPr>
              <a:t>2013/04/03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19E409-424A-4C5E-9D63-6355C0A6407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197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FABF1-EF42-48E5-89C5-9C1A83D8D559}" type="datetimeFigureOut">
              <a:rPr lang="en-ZA" smtClean="0"/>
              <a:pPr/>
              <a:t>2013/04/03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5C96D-4F12-4BF8-AD06-0F865C76C87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6862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Headings are not required to be numbered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5C96D-4F12-4BF8-AD06-0F865C76C870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723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9A28-491A-4976-A08E-CF262994B3EB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398A-6ED7-438F-A613-F34DFD04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DEC1-FB85-4C88-A4AF-977C330C97DF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8267-114D-42CF-89A7-91FFB6655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823EB-861D-44DC-96BB-2CF5C718AEFD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E42AD-0334-48B1-B3F8-7EA9A33D6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C121-2A31-4A9E-A9E3-F6DDE73E255B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3089-54C1-482B-A7D9-7A85EE2AB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71A2-0159-4BD2-8033-AEF57FE31C17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CE7E-21D3-4901-A039-EF0F0B19D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70A6-C6FC-4EA3-88E7-E3E149F05C99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3953-481A-4536-A57F-31AA67EB9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99F5-687E-4425-B9FF-52929533B273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00CD-454D-4656-91DF-941187EB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555B-162A-4575-9413-89DC563F751E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B06D-970D-4B13-A6B0-2DA7FC270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DB44-9100-4DE5-8DC2-E676903796B9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BCDE-E36E-4299-A8D2-96FDD2723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D80EE-0C0A-497C-8A46-2C73F0716E80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F8D4-11D3-4E18-9A66-29EA60CA0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D3D4D-90CB-47DE-9ED5-E3819B9B96C1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F273-4C4A-43B1-8128-876FD87F9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FCE92E-102B-489A-A724-9FB4EF50DB90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C674B-3049-4D89-B700-61BB7DECD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cid:2617E84381FF44B2BA393A9979AB03F2@AC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PATIENT INFORMATION LEAFLETS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(PIL)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Estelle Viljoen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Driving and Using Machinery</a:t>
            </a: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	Information in line with Package Insert</a:t>
            </a:r>
            <a:endParaRPr lang="en-US" dirty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Important information about some of the ingredients of X</a:t>
            </a: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	Example: Contains lactose and the 	possibility 	of lactose intolerance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Taking/using/are given other medicines with X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smtClean="0"/>
              <a:t>		-Mandatory statement re using other 	 	 medicines on a regular basis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smtClean="0"/>
              <a:t>		-Interactions from the Package Insert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TAKE/USE/GIVE X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This section should be started with: Do not share medicines….</a:t>
            </a:r>
          </a:p>
          <a:p>
            <a:pPr eaLnBrk="1" hangingPunct="1"/>
            <a:r>
              <a:rPr lang="en-US" sz="2700" dirty="0" smtClean="0"/>
              <a:t>Always take exactly as prescribed …….</a:t>
            </a:r>
          </a:p>
          <a:p>
            <a:pPr eaLnBrk="1" hangingPunct="1"/>
            <a:r>
              <a:rPr lang="en-US" sz="2700" dirty="0" smtClean="0"/>
              <a:t>The usual dose is ….</a:t>
            </a:r>
          </a:p>
          <a:p>
            <a:pPr eaLnBrk="1" hangingPunct="1"/>
            <a:r>
              <a:rPr lang="en-US" sz="2700" dirty="0" smtClean="0"/>
              <a:t>If you take/use more X than you should</a:t>
            </a:r>
          </a:p>
          <a:p>
            <a:pPr eaLnBrk="1" hangingPunct="1">
              <a:buFont typeface="Arial" charset="0"/>
              <a:buNone/>
            </a:pPr>
            <a:r>
              <a:rPr lang="en-US" sz="2700" dirty="0" smtClean="0"/>
              <a:t>		- Mandatory statement</a:t>
            </a:r>
          </a:p>
          <a:p>
            <a:pPr eaLnBrk="1" hangingPunct="1"/>
            <a:r>
              <a:rPr lang="en-US" sz="2700" dirty="0" smtClean="0"/>
              <a:t>If you forget to take/use X - missed a dose of X</a:t>
            </a:r>
          </a:p>
          <a:p>
            <a:pPr eaLnBrk="1" hangingPunct="1"/>
            <a:r>
              <a:rPr lang="en-US" sz="2700" dirty="0" smtClean="0"/>
              <a:t>Effect when treatment with X is stopped</a:t>
            </a:r>
          </a:p>
          <a:p>
            <a:pPr eaLnBrk="1" hangingPunct="1">
              <a:lnSpc>
                <a:spcPct val="130000"/>
              </a:lnSpc>
              <a:buFont typeface="Arial" charset="0"/>
              <a:buNone/>
            </a:pPr>
            <a:r>
              <a:rPr lang="en-US" sz="2700" dirty="0" smtClean="0"/>
              <a:t>		</a:t>
            </a:r>
            <a:endParaRPr lang="en-US" sz="2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SIDE-EFFECTS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section should be started with: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X can have side-effects.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Mandatory statement: Not all side-effects reported for X …..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Side-effects described and advice given where appropriate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section should be closed with: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If you notice any side-effects not mentioned in this leaflet, please inform your doctor or	 pharmacist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OF THE PIL</a:t>
            </a:r>
            <a:br>
              <a:rPr lang="en-US" smtClean="0"/>
            </a:br>
            <a:r>
              <a:rPr lang="en-US" sz="1600" smtClean="0"/>
              <a:t>(continued)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OF X</a:t>
            </a:r>
          </a:p>
          <a:p>
            <a:pPr eaLnBrk="1" hangingPunct="1"/>
            <a:r>
              <a:rPr lang="en-US" smtClean="0"/>
              <a:t>IDENTIFICATION OF X</a:t>
            </a:r>
          </a:p>
          <a:p>
            <a:pPr eaLnBrk="1" hangingPunct="1"/>
            <a:r>
              <a:rPr lang="en-US" smtClean="0"/>
              <a:t>REGISTRATION NUMBER</a:t>
            </a:r>
          </a:p>
          <a:p>
            <a:pPr eaLnBrk="1" hangingPunct="1"/>
            <a:r>
              <a:rPr lang="en-US" smtClean="0"/>
              <a:t>NAME AND ADDRESS OF HOLDER OF THE REGISTRATION CERTIFICATE</a:t>
            </a:r>
          </a:p>
          <a:p>
            <a:pPr eaLnBrk="1" hangingPunct="1"/>
            <a:r>
              <a:rPr lang="en-US" smtClean="0"/>
              <a:t>DATE OF PUBLICATION OF THE PIL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</a:t>
            </a:r>
            <a:r>
              <a:rPr lang="en-US" i="1" smtClean="0"/>
              <a:t>All to be in line with the Package Insert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Hints </a:t>
            </a:r>
            <a:endParaRPr lang="en-ZA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Instructions should be specific to the dosage form e.g. give/take/apply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Layman’s terminology</a:t>
            </a:r>
            <a:endParaRPr lang="en-ZA" sz="3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In accordance with the SI system, i.e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	A decimal comma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	A space between the numerical value and 	the unit (also %)</a:t>
            </a:r>
          </a:p>
          <a:p>
            <a:pPr eaLnBrk="1" hangingPunct="1">
              <a:lnSpc>
                <a:spcPct val="90000"/>
              </a:lnSpc>
            </a:pPr>
            <a:endParaRPr lang="en-ZA" sz="3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Hints </a:t>
            </a:r>
            <a:endParaRPr lang="en-Z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[</a:t>
            </a:r>
            <a:r>
              <a:rPr lang="en-US" strike="sngStrike" dirty="0" smtClean="0"/>
              <a:t>Physician</a:t>
            </a:r>
            <a:r>
              <a:rPr lang="en-US" dirty="0" smtClean="0"/>
              <a:t>] = doctor or medical practitioner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[</a:t>
            </a:r>
            <a:r>
              <a:rPr lang="en-US" strike="sngStrike" dirty="0" smtClean="0"/>
              <a:t>Drug</a:t>
            </a:r>
            <a:r>
              <a:rPr lang="en-US" dirty="0" smtClean="0"/>
              <a:t>] = Medicine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 = Proprietary Name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medicine or X always = Proprietary Name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end</a:t>
            </a:r>
            <a:endParaRPr lang="en-ZA" dirty="0"/>
          </a:p>
        </p:txBody>
      </p:sp>
      <p:pic>
        <p:nvPicPr>
          <p:cNvPr id="4" name="Content Placeholder 3" descr="cid:2617E84381FF44B2BA393A9979AB03F2@ACER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96244"/>
            <a:ext cx="6934200" cy="433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6095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 PRINCIPLES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Concise information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In compliance with the Package Insert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In terminology understandable to the patient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Each product, in terms of the Regulations should have a PIL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Format of the PIL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/>
              <a:t>SCHEDULING STATUS </a:t>
            </a:r>
            <a:r>
              <a:rPr lang="en-US" dirty="0" smtClean="0"/>
              <a:t>and </a:t>
            </a:r>
            <a:r>
              <a:rPr lang="en-US" b="1" dirty="0" smtClean="0"/>
              <a:t>PROPRIETARY NAME AND PHARMACEUTICAL FORM </a:t>
            </a:r>
            <a:r>
              <a:rPr lang="en-US" dirty="0" smtClean="0"/>
              <a:t>must correspond with the Package Insert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The correct INTRODUCTORY BOX in line with the Scheduling Status should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X CONTAINS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Information should be in line with formulation in the application for registration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Active ingredient and quantity(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Other ingredients – list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X IS USED FOR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mtClean="0"/>
              <a:t>The pharmacotherapeutic group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Indications in line with the Package Insert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smtClean="0"/>
              <a:t> 	(In terminology understandable to the patient)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not take/use/receive 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Take special care with 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Taking/using/receiving with food and drink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Pregnancy and Breast-Feeding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Driving and Using Machinery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Important information about some of the ingredients of 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Taking/using/giving other medicines with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br>
              <a:rPr lang="en-US" dirty="0" smtClean="0"/>
            </a:b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Do not take/use/receive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/>
              <a:t>   	  -  Information should be in line with the 	contra-indications in the Package Insert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Take special care with X/Special care should be taken with X (refer Guidelines for wording re </a:t>
            </a:r>
            <a:r>
              <a:rPr lang="en-US" sz="2800" dirty="0" err="1" smtClean="0"/>
              <a:t>injectables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i="1" dirty="0" smtClean="0"/>
              <a:t>    Information from the following sections in the Package Insert should be reflected here: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dirty="0" smtClean="0"/>
              <a:t>   		 -  Warnings and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800" dirty="0" smtClean="0"/>
              <a:t>   		 -  Special Precautions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BEFORE YOU TAKE/USE/ARE GIVEN X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Taking/using/receiving X with food and drink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dirty="0" smtClean="0"/>
              <a:t>    	 Example: Do not take with grapefruit juice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Pregnancy and Breast-feeding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dirty="0" smtClean="0"/>
              <a:t>  		 Basic information from the package insert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dirty="0" smtClean="0"/>
              <a:t>   		+ Mandatory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IENT INFORMATION LEAF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PATIENT INFORMATION LEAFLETS</Template>
  <TotalTime>644</TotalTime>
  <Words>356</Words>
  <Application>Microsoft Office PowerPoint</Application>
  <PresentationFormat>On-screen Show (4:3)</PresentationFormat>
  <Paragraphs>89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PATIENT INFORMATION LEAFLETS</vt:lpstr>
      <vt:lpstr>PATIENT INFORMATION LEAFLETS (PIL)</vt:lpstr>
      <vt:lpstr>The Basic PRINCIPLES</vt:lpstr>
      <vt:lpstr>Format of the PIL</vt:lpstr>
      <vt:lpstr>WHAT X CONTAINS</vt:lpstr>
      <vt:lpstr>WHAT X IS USED FOR</vt:lpstr>
      <vt:lpstr>BEFORE YOU TAKE/USE/ARE GIVEN X</vt:lpstr>
      <vt:lpstr>BEFORE YOU TAKE/USE/ARE GIVEN X (continued)</vt:lpstr>
      <vt:lpstr>BEFORE YOU TAKE/USE/ARE GIVEN X  (continued)</vt:lpstr>
      <vt:lpstr>BEFORE YOU TAKE/USE/ARE GIVEN X  (continued)</vt:lpstr>
      <vt:lpstr>BEFORE YOU TAKE/USE/ARE GIVEN X  (continued)</vt:lpstr>
      <vt:lpstr>BEFORE YOU TAKE/USE/ARE GIVEN X  (continued)</vt:lpstr>
      <vt:lpstr> HOW TO TAKE/USE/GIVE X  </vt:lpstr>
      <vt:lpstr>POSSIBLE SIDE-EFFECTS</vt:lpstr>
      <vt:lpstr>FORMAT OF THE PIL (continued)</vt:lpstr>
      <vt:lpstr>General Hints </vt:lpstr>
      <vt:lpstr>General Hints </vt:lpstr>
      <vt:lpstr>The end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INFORMATION LEAFLETS (PIL)</dc:title>
  <dc:creator>Ingrid</dc:creator>
  <cp:lastModifiedBy>Virgil Chetty</cp:lastModifiedBy>
  <cp:revision>27</cp:revision>
  <cp:lastPrinted>2013-03-14T06:43:36Z</cp:lastPrinted>
  <dcterms:created xsi:type="dcterms:W3CDTF">2010-11-29T08:26:37Z</dcterms:created>
  <dcterms:modified xsi:type="dcterms:W3CDTF">2013-04-03T18:48:17Z</dcterms:modified>
</cp:coreProperties>
</file>